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7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media/image1.jpeg" ContentType="image/jpeg"/>
  <Override PartName="/ppt/media/image22.gif" ContentType="image/gif"/>
  <Override PartName="/ppt/media/image2.png" ContentType="image/png"/>
  <Override PartName="/ppt/media/image4.jpeg" ContentType="image/jpeg"/>
  <Override PartName="/ppt/media/image3.jpeg" ContentType="image/jpeg"/>
  <Override PartName="/ppt/media/image8.gif" ContentType="image/gif"/>
  <Override PartName="/ppt/media/image11.png" ContentType="image/png"/>
  <Override PartName="/ppt/media/image5.jpeg" ContentType="image/jpeg"/>
  <Override PartName="/ppt/media/image7.gif" ContentType="image/gif"/>
  <Override PartName="/ppt/media/image6.jpeg" ContentType="image/jpeg"/>
  <Override PartName="/ppt/media/image21.png" ContentType="image/png"/>
  <Override PartName="/ppt/media/image9.png" ContentType="image/png"/>
  <Override PartName="/ppt/media/image10.png" ContentType="image/png"/>
  <Override PartName="/ppt/media/image12.png" ContentType="image/png"/>
  <Override PartName="/ppt/media/image13.gif" ContentType="image/gif"/>
  <Override PartName="/ppt/media/image16.jpeg" ContentType="image/jpeg"/>
  <Override PartName="/ppt/media/image14.jpeg" ContentType="image/jpeg"/>
  <Override PartName="/ppt/media/image15.jpeg" ContentType="image/jpeg"/>
  <Override PartName="/ppt/media/image17.jpeg" ContentType="image/jpeg"/>
  <Override PartName="/ppt/media/image18.png" ContentType="image/png"/>
  <Override PartName="/ppt/media/media19.mp4" ContentType="video/mp4"/>
  <Override PartName="/ppt/media/image20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0BBFA0-AABA-48A4-A7FC-57EE5A76C1B4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97BCFA8-E97A-4272-B278-6AFF1EAFD9F6}">
      <dgm:prSet phldrT="[Текст]"/>
      <dgm:spPr/>
      <dgm:t>
        <a:bodyPr/>
        <a:lstStyle/>
        <a:p>
          <a:r>
            <a:rPr lang="ru-RU" dirty="0" smtClean="0"/>
            <a:t>Учитель</a:t>
          </a:r>
          <a:endParaRPr lang="ru-RU" dirty="0"/>
        </a:p>
      </dgm:t>
    </dgm:pt>
    <dgm:pt modelId="{6AD0A74A-721E-4D5F-B5E2-70B9915FD0B7}" type="parTrans" cxnId="{90A92B46-D1CC-4466-A42E-79F03E7CEDA5}">
      <dgm:prSet/>
      <dgm:spPr/>
      <dgm:t>
        <a:bodyPr/>
        <a:lstStyle/>
        <a:p>
          <a:endParaRPr lang="ru-RU"/>
        </a:p>
      </dgm:t>
    </dgm:pt>
    <dgm:pt modelId="{9C709D0D-FD14-4A23-88E8-4C661AD9427F}" type="sibTrans" cxnId="{90A92B46-D1CC-4466-A42E-79F03E7CEDA5}">
      <dgm:prSet/>
      <dgm:spPr/>
      <dgm:t>
        <a:bodyPr/>
        <a:lstStyle/>
        <a:p>
          <a:endParaRPr lang="ru-RU"/>
        </a:p>
      </dgm:t>
    </dgm:pt>
    <dgm:pt modelId="{7BA42CBC-B15D-4C47-BC9E-756EA3F6E1BA}">
      <dgm:prSet phldrT="[Текст]"/>
      <dgm:spPr/>
      <dgm:t>
        <a:bodyPr/>
        <a:lstStyle/>
        <a:p>
          <a:r>
            <a:rPr lang="ru-RU" dirty="0" smtClean="0"/>
            <a:t>демонстрация информационной культуры и компетенций учителя в использовании информационно-коммуникационных технологий как ресурса повышения качества профессиональной деятельности педагога</a:t>
          </a:r>
          <a:endParaRPr lang="ru-RU" dirty="0"/>
        </a:p>
      </dgm:t>
    </dgm:pt>
    <dgm:pt modelId="{3ABAFE45-A6BA-4293-8293-D0221CBF5218}" type="parTrans" cxnId="{26AA4503-D471-4716-843D-52EC406C5A93}">
      <dgm:prSet/>
      <dgm:spPr/>
      <dgm:t>
        <a:bodyPr/>
        <a:lstStyle/>
        <a:p>
          <a:endParaRPr lang="ru-RU"/>
        </a:p>
      </dgm:t>
    </dgm:pt>
    <dgm:pt modelId="{86322C21-F338-449A-83A0-3490C5F77122}" type="sibTrans" cxnId="{26AA4503-D471-4716-843D-52EC406C5A93}">
      <dgm:prSet/>
      <dgm:spPr/>
      <dgm:t>
        <a:bodyPr/>
        <a:lstStyle/>
        <a:p>
          <a:endParaRPr lang="ru-RU"/>
        </a:p>
      </dgm:t>
    </dgm:pt>
    <dgm:pt modelId="{5B4A62E4-9DFF-4ADE-A4D2-433828E5BFF5}">
      <dgm:prSet phldrT="[Текст]"/>
      <dgm:spPr/>
      <dgm:t>
        <a:bodyPr/>
        <a:lstStyle/>
        <a:p>
          <a:r>
            <a:rPr lang="ru-RU" dirty="0" smtClean="0"/>
            <a:t>Воспитатель</a:t>
          </a:r>
          <a:endParaRPr lang="ru-RU" dirty="0"/>
        </a:p>
      </dgm:t>
    </dgm:pt>
    <dgm:pt modelId="{08371F55-611F-41F5-8991-97086029D4C7}" type="parTrans" cxnId="{1170D860-0A44-4FCF-8CAC-3444A8E86E0F}">
      <dgm:prSet/>
      <dgm:spPr/>
      <dgm:t>
        <a:bodyPr/>
        <a:lstStyle/>
        <a:p>
          <a:endParaRPr lang="ru-RU"/>
        </a:p>
      </dgm:t>
    </dgm:pt>
    <dgm:pt modelId="{560A7CC5-D3B6-45EE-96F1-5A1151DE9081}" type="sibTrans" cxnId="{1170D860-0A44-4FCF-8CAC-3444A8E86E0F}">
      <dgm:prSet/>
      <dgm:spPr/>
      <dgm:t>
        <a:bodyPr/>
        <a:lstStyle/>
        <a:p>
          <a:endParaRPr lang="ru-RU"/>
        </a:p>
      </dgm:t>
    </dgm:pt>
    <dgm:pt modelId="{74F6686B-9D9A-4EC6-9F6F-E0070410049B}">
      <dgm:prSet phldrT="[Текст]"/>
      <dgm:spPr/>
      <dgm:t>
        <a:bodyPr/>
        <a:lstStyle/>
        <a:p>
          <a:r>
            <a:rPr lang="ru-RU" dirty="0" smtClean="0"/>
            <a:t>демонстрация конкурсантом различных аспектов профессиональной деятельности с использованием информационно-коммуникационных технологий</a:t>
          </a:r>
          <a:endParaRPr lang="ru-RU" dirty="0"/>
        </a:p>
      </dgm:t>
    </dgm:pt>
    <dgm:pt modelId="{5F92B390-421A-4A93-A156-34F8A1B7C87B}" type="parTrans" cxnId="{5280AA23-607C-404B-A7D6-80195C561D1F}">
      <dgm:prSet/>
      <dgm:spPr/>
      <dgm:t>
        <a:bodyPr/>
        <a:lstStyle/>
        <a:p>
          <a:endParaRPr lang="ru-RU"/>
        </a:p>
      </dgm:t>
    </dgm:pt>
    <dgm:pt modelId="{4113EA61-98F8-4EC8-A5F9-542F79882383}" type="sibTrans" cxnId="{5280AA23-607C-404B-A7D6-80195C561D1F}">
      <dgm:prSet/>
      <dgm:spPr/>
      <dgm:t>
        <a:bodyPr/>
        <a:lstStyle/>
        <a:p>
          <a:endParaRPr lang="ru-RU"/>
        </a:p>
      </dgm:t>
    </dgm:pt>
    <dgm:pt modelId="{672F0633-064D-4C5F-BB2B-160C1934513C}">
      <dgm:prSet phldrT="[Текст]"/>
      <dgm:spPr/>
      <dgm:t>
        <a:bodyPr/>
        <a:lstStyle/>
        <a:p>
          <a:r>
            <a:rPr lang="ru-RU" dirty="0" smtClean="0"/>
            <a:t>Педагог-психолог</a:t>
          </a:r>
          <a:endParaRPr lang="ru-RU" dirty="0"/>
        </a:p>
      </dgm:t>
    </dgm:pt>
    <dgm:pt modelId="{1EA141B7-7101-44CA-94D3-47DD5BB0F544}" type="parTrans" cxnId="{E5C9F995-A85C-4E84-9DB9-C72ABA659EB1}">
      <dgm:prSet/>
      <dgm:spPr/>
      <dgm:t>
        <a:bodyPr/>
        <a:lstStyle/>
        <a:p>
          <a:endParaRPr lang="ru-RU"/>
        </a:p>
      </dgm:t>
    </dgm:pt>
    <dgm:pt modelId="{F01F3F49-8829-441F-BAD3-97ED65A34A00}" type="sibTrans" cxnId="{E5C9F995-A85C-4E84-9DB9-C72ABA659EB1}">
      <dgm:prSet/>
      <dgm:spPr/>
      <dgm:t>
        <a:bodyPr/>
        <a:lstStyle/>
        <a:p>
          <a:endParaRPr lang="ru-RU"/>
        </a:p>
      </dgm:t>
    </dgm:pt>
    <dgm:pt modelId="{B515C173-CC1B-4E4D-9534-1842C741846B}">
      <dgm:prSet phldrT="[Текст]"/>
      <dgm:spPr/>
      <dgm:t>
        <a:bodyPr/>
        <a:lstStyle/>
        <a:p>
          <a:r>
            <a:rPr lang="ru-RU" dirty="0" smtClean="0"/>
            <a:t>демонстрация использования информационно-коммуникационных технологий как ресурса повышения качества профессиональной деятельности педагога-психолога</a:t>
          </a:r>
          <a:endParaRPr lang="ru-RU" dirty="0"/>
        </a:p>
      </dgm:t>
    </dgm:pt>
    <dgm:pt modelId="{F37F3C04-2F38-4B3F-9A87-00D5C92ECDF2}" type="parTrans" cxnId="{8B35963B-BBA1-4FCC-B26F-B7C047DC3C29}">
      <dgm:prSet/>
      <dgm:spPr/>
      <dgm:t>
        <a:bodyPr/>
        <a:lstStyle/>
        <a:p>
          <a:endParaRPr lang="ru-RU"/>
        </a:p>
      </dgm:t>
    </dgm:pt>
    <dgm:pt modelId="{1FE425B5-CFE1-413D-900B-3553EE4429BD}" type="sibTrans" cxnId="{8B35963B-BBA1-4FCC-B26F-B7C047DC3C29}">
      <dgm:prSet/>
      <dgm:spPr/>
      <dgm:t>
        <a:bodyPr/>
        <a:lstStyle/>
        <a:p>
          <a:endParaRPr lang="ru-RU"/>
        </a:p>
      </dgm:t>
    </dgm:pt>
    <dgm:pt modelId="{5AD4FFF1-173D-4130-823B-F6327696C345}" type="pres">
      <dgm:prSet presAssocID="{EF0BBFA0-AABA-48A4-A7FC-57EE5A76C1B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985F32-33DF-47C7-AFC9-676BB05CE4FC}" type="pres">
      <dgm:prSet presAssocID="{E97BCFA8-E97A-4272-B278-6AFF1EAFD9F6}" presName="linNode" presStyleCnt="0"/>
      <dgm:spPr/>
    </dgm:pt>
    <dgm:pt modelId="{7D06EC20-DB6B-441A-8945-B32D08100185}" type="pres">
      <dgm:prSet presAssocID="{E97BCFA8-E97A-4272-B278-6AFF1EAFD9F6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35EF27-BB88-419F-B6A1-5A684E14007C}" type="pres">
      <dgm:prSet presAssocID="{E97BCFA8-E97A-4272-B278-6AFF1EAFD9F6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387C54-767F-410D-8EF7-5F9FDDC9AFE4}" type="pres">
      <dgm:prSet presAssocID="{9C709D0D-FD14-4A23-88E8-4C661AD9427F}" presName="sp" presStyleCnt="0"/>
      <dgm:spPr/>
    </dgm:pt>
    <dgm:pt modelId="{823D8673-A1AC-40C6-8BDD-C0E16D92FA55}" type="pres">
      <dgm:prSet presAssocID="{5B4A62E4-9DFF-4ADE-A4D2-433828E5BFF5}" presName="linNode" presStyleCnt="0"/>
      <dgm:spPr/>
    </dgm:pt>
    <dgm:pt modelId="{05929E1A-C860-44D7-87E1-0FFD1032291A}" type="pres">
      <dgm:prSet presAssocID="{5B4A62E4-9DFF-4ADE-A4D2-433828E5BFF5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60C2A-2563-45F6-8771-176703F1363E}" type="pres">
      <dgm:prSet presAssocID="{5B4A62E4-9DFF-4ADE-A4D2-433828E5BFF5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1AA8BF-4AAF-4E3E-9C23-C4102EAADE5A}" type="pres">
      <dgm:prSet presAssocID="{560A7CC5-D3B6-45EE-96F1-5A1151DE9081}" presName="sp" presStyleCnt="0"/>
      <dgm:spPr/>
    </dgm:pt>
    <dgm:pt modelId="{DEEEB2CE-29EF-4355-B365-FF1503E4A26F}" type="pres">
      <dgm:prSet presAssocID="{672F0633-064D-4C5F-BB2B-160C1934513C}" presName="linNode" presStyleCnt="0"/>
      <dgm:spPr/>
    </dgm:pt>
    <dgm:pt modelId="{D114DD45-3967-46C3-9707-5E7F9792C048}" type="pres">
      <dgm:prSet presAssocID="{672F0633-064D-4C5F-BB2B-160C1934513C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D1FAF7-850A-4676-93CA-C4F5D2572D29}" type="pres">
      <dgm:prSet presAssocID="{672F0633-064D-4C5F-BB2B-160C1934513C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C4E321-057B-4732-BE8C-888043E87741}" type="presOf" srcId="{5B4A62E4-9DFF-4ADE-A4D2-433828E5BFF5}" destId="{05929E1A-C860-44D7-87E1-0FFD1032291A}" srcOrd="0" destOrd="0" presId="urn:microsoft.com/office/officeart/2005/8/layout/vList5"/>
    <dgm:cxn modelId="{D7F68FDB-3276-4B93-A9D0-C46EF43A6D69}" type="presOf" srcId="{EF0BBFA0-AABA-48A4-A7FC-57EE5A76C1B4}" destId="{5AD4FFF1-173D-4130-823B-F6327696C345}" srcOrd="0" destOrd="0" presId="urn:microsoft.com/office/officeart/2005/8/layout/vList5"/>
    <dgm:cxn modelId="{1170D860-0A44-4FCF-8CAC-3444A8E86E0F}" srcId="{EF0BBFA0-AABA-48A4-A7FC-57EE5A76C1B4}" destId="{5B4A62E4-9DFF-4ADE-A4D2-433828E5BFF5}" srcOrd="1" destOrd="0" parTransId="{08371F55-611F-41F5-8991-97086029D4C7}" sibTransId="{560A7CC5-D3B6-45EE-96F1-5A1151DE9081}"/>
    <dgm:cxn modelId="{8B35963B-BBA1-4FCC-B26F-B7C047DC3C29}" srcId="{672F0633-064D-4C5F-BB2B-160C1934513C}" destId="{B515C173-CC1B-4E4D-9534-1842C741846B}" srcOrd="0" destOrd="0" parTransId="{F37F3C04-2F38-4B3F-9A87-00D5C92ECDF2}" sibTransId="{1FE425B5-CFE1-413D-900B-3553EE4429BD}"/>
    <dgm:cxn modelId="{90A92B46-D1CC-4466-A42E-79F03E7CEDA5}" srcId="{EF0BBFA0-AABA-48A4-A7FC-57EE5A76C1B4}" destId="{E97BCFA8-E97A-4272-B278-6AFF1EAFD9F6}" srcOrd="0" destOrd="0" parTransId="{6AD0A74A-721E-4D5F-B5E2-70B9915FD0B7}" sibTransId="{9C709D0D-FD14-4A23-88E8-4C661AD9427F}"/>
    <dgm:cxn modelId="{5280AA23-607C-404B-A7D6-80195C561D1F}" srcId="{5B4A62E4-9DFF-4ADE-A4D2-433828E5BFF5}" destId="{74F6686B-9D9A-4EC6-9F6F-E0070410049B}" srcOrd="0" destOrd="0" parTransId="{5F92B390-421A-4A93-A156-34F8A1B7C87B}" sibTransId="{4113EA61-98F8-4EC8-A5F9-542F79882383}"/>
    <dgm:cxn modelId="{17420680-FE98-41F2-A3C3-068C7DA3F22F}" type="presOf" srcId="{74F6686B-9D9A-4EC6-9F6F-E0070410049B}" destId="{4D260C2A-2563-45F6-8771-176703F1363E}" srcOrd="0" destOrd="0" presId="urn:microsoft.com/office/officeart/2005/8/layout/vList5"/>
    <dgm:cxn modelId="{20D7D237-D4F0-4E78-B57C-FEAB5C44C65C}" type="presOf" srcId="{B515C173-CC1B-4E4D-9534-1842C741846B}" destId="{D6D1FAF7-850A-4676-93CA-C4F5D2572D29}" srcOrd="0" destOrd="0" presId="urn:microsoft.com/office/officeart/2005/8/layout/vList5"/>
    <dgm:cxn modelId="{C3F611CD-34B0-40C3-A385-EB77EF10B9B7}" type="presOf" srcId="{7BA42CBC-B15D-4C47-BC9E-756EA3F6E1BA}" destId="{6535EF27-BB88-419F-B6A1-5A684E14007C}" srcOrd="0" destOrd="0" presId="urn:microsoft.com/office/officeart/2005/8/layout/vList5"/>
    <dgm:cxn modelId="{26AA4503-D471-4716-843D-52EC406C5A93}" srcId="{E97BCFA8-E97A-4272-B278-6AFF1EAFD9F6}" destId="{7BA42CBC-B15D-4C47-BC9E-756EA3F6E1BA}" srcOrd="0" destOrd="0" parTransId="{3ABAFE45-A6BA-4293-8293-D0221CBF5218}" sibTransId="{86322C21-F338-449A-83A0-3490C5F77122}"/>
    <dgm:cxn modelId="{DEF05FD8-28A0-42A8-9B2A-3BF86603C6A9}" type="presOf" srcId="{672F0633-064D-4C5F-BB2B-160C1934513C}" destId="{D114DD45-3967-46C3-9707-5E7F9792C048}" srcOrd="0" destOrd="0" presId="urn:microsoft.com/office/officeart/2005/8/layout/vList5"/>
    <dgm:cxn modelId="{7B1832D4-43E8-4662-9D33-B8F1A5D61D22}" type="presOf" srcId="{E97BCFA8-E97A-4272-B278-6AFF1EAFD9F6}" destId="{7D06EC20-DB6B-441A-8945-B32D08100185}" srcOrd="0" destOrd="0" presId="urn:microsoft.com/office/officeart/2005/8/layout/vList5"/>
    <dgm:cxn modelId="{E5C9F995-A85C-4E84-9DB9-C72ABA659EB1}" srcId="{EF0BBFA0-AABA-48A4-A7FC-57EE5A76C1B4}" destId="{672F0633-064D-4C5F-BB2B-160C1934513C}" srcOrd="2" destOrd="0" parTransId="{1EA141B7-7101-44CA-94D3-47DD5BB0F544}" sibTransId="{F01F3F49-8829-441F-BAD3-97ED65A34A00}"/>
    <dgm:cxn modelId="{0D2F04E6-C998-4D60-AF33-14D6812B6591}" type="presParOf" srcId="{5AD4FFF1-173D-4130-823B-F6327696C345}" destId="{11985F32-33DF-47C7-AFC9-676BB05CE4FC}" srcOrd="0" destOrd="0" presId="urn:microsoft.com/office/officeart/2005/8/layout/vList5"/>
    <dgm:cxn modelId="{C825A63C-7950-451E-B609-8D63ECFD57FD}" type="presParOf" srcId="{11985F32-33DF-47C7-AFC9-676BB05CE4FC}" destId="{7D06EC20-DB6B-441A-8945-B32D08100185}" srcOrd="0" destOrd="0" presId="urn:microsoft.com/office/officeart/2005/8/layout/vList5"/>
    <dgm:cxn modelId="{465D399E-DA6B-434A-8964-D84CACC47EB4}" type="presParOf" srcId="{11985F32-33DF-47C7-AFC9-676BB05CE4FC}" destId="{6535EF27-BB88-419F-B6A1-5A684E14007C}" srcOrd="1" destOrd="0" presId="urn:microsoft.com/office/officeart/2005/8/layout/vList5"/>
    <dgm:cxn modelId="{45C801BE-355D-4BA8-84CD-DC6E9250E2BD}" type="presParOf" srcId="{5AD4FFF1-173D-4130-823B-F6327696C345}" destId="{0C387C54-767F-410D-8EF7-5F9FDDC9AFE4}" srcOrd="1" destOrd="0" presId="urn:microsoft.com/office/officeart/2005/8/layout/vList5"/>
    <dgm:cxn modelId="{7098F6B7-676C-4789-82DF-D03F5B694347}" type="presParOf" srcId="{5AD4FFF1-173D-4130-823B-F6327696C345}" destId="{823D8673-A1AC-40C6-8BDD-C0E16D92FA55}" srcOrd="2" destOrd="0" presId="urn:microsoft.com/office/officeart/2005/8/layout/vList5"/>
    <dgm:cxn modelId="{D384ADA0-1C45-44B8-8E0D-CBEFE98E71FC}" type="presParOf" srcId="{823D8673-A1AC-40C6-8BDD-C0E16D92FA55}" destId="{05929E1A-C860-44D7-87E1-0FFD1032291A}" srcOrd="0" destOrd="0" presId="urn:microsoft.com/office/officeart/2005/8/layout/vList5"/>
    <dgm:cxn modelId="{DDD75E6F-4D19-42D1-BD50-2724AA9B0DCE}" type="presParOf" srcId="{823D8673-A1AC-40C6-8BDD-C0E16D92FA55}" destId="{4D260C2A-2563-45F6-8771-176703F1363E}" srcOrd="1" destOrd="0" presId="urn:microsoft.com/office/officeart/2005/8/layout/vList5"/>
    <dgm:cxn modelId="{C579E92B-CFBC-4B31-ABEA-06CF2CCF1253}" type="presParOf" srcId="{5AD4FFF1-173D-4130-823B-F6327696C345}" destId="{1C1AA8BF-4AAF-4E3E-9C23-C4102EAADE5A}" srcOrd="3" destOrd="0" presId="urn:microsoft.com/office/officeart/2005/8/layout/vList5"/>
    <dgm:cxn modelId="{66C7F386-314E-4F89-AA03-2ED6D7C19F95}" type="presParOf" srcId="{5AD4FFF1-173D-4130-823B-F6327696C345}" destId="{DEEEB2CE-29EF-4355-B365-FF1503E4A26F}" srcOrd="4" destOrd="0" presId="urn:microsoft.com/office/officeart/2005/8/layout/vList5"/>
    <dgm:cxn modelId="{310BEDFB-EF64-4493-A984-D46D4B3081CD}" type="presParOf" srcId="{DEEEB2CE-29EF-4355-B365-FF1503E4A26F}" destId="{D114DD45-3967-46C3-9707-5E7F9792C048}" srcOrd="0" destOrd="0" presId="urn:microsoft.com/office/officeart/2005/8/layout/vList5"/>
    <dgm:cxn modelId="{F335B043-E8B0-464E-81DB-5AE70851D23C}" type="presParOf" srcId="{DEEEB2CE-29EF-4355-B365-FF1503E4A26F}" destId="{D6D1FAF7-850A-4676-93CA-C4F5D2572D2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35EF27-BB88-419F-B6A1-5A684E14007C}">
      <dsp:nvSpPr>
        <dsp:cNvPr id="0" name=""/>
        <dsp:cNvSpPr/>
      </dsp:nvSpPr>
      <dsp:spPr>
        <a:xfrm rot="5400000">
          <a:off x="6948023" y="-2908082"/>
          <a:ext cx="923329" cy="697382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демонстрация информационной культуры и компетенций учителя в использовании информационно-коммуникационных технологий как ресурса повышения качества профессиональной деятельности педагога</a:t>
          </a:r>
          <a:endParaRPr lang="ru-RU" sz="1600" kern="1200" dirty="0"/>
        </a:p>
      </dsp:txBody>
      <dsp:txXfrm rot="-5400000">
        <a:off x="3922776" y="162238"/>
        <a:ext cx="6928751" cy="833183"/>
      </dsp:txXfrm>
    </dsp:sp>
    <dsp:sp modelId="{7D06EC20-DB6B-441A-8945-B32D08100185}">
      <dsp:nvSpPr>
        <dsp:cNvPr id="0" name=""/>
        <dsp:cNvSpPr/>
      </dsp:nvSpPr>
      <dsp:spPr>
        <a:xfrm>
          <a:off x="0" y="1748"/>
          <a:ext cx="3922776" cy="115416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Учитель</a:t>
          </a:r>
          <a:endParaRPr lang="ru-RU" sz="3700" kern="1200" dirty="0"/>
        </a:p>
      </dsp:txBody>
      <dsp:txXfrm>
        <a:off x="56342" y="58090"/>
        <a:ext cx="3810092" cy="1041478"/>
      </dsp:txXfrm>
    </dsp:sp>
    <dsp:sp modelId="{4D260C2A-2563-45F6-8771-176703F1363E}">
      <dsp:nvSpPr>
        <dsp:cNvPr id="0" name=""/>
        <dsp:cNvSpPr/>
      </dsp:nvSpPr>
      <dsp:spPr>
        <a:xfrm rot="5400000">
          <a:off x="6948023" y="-1696212"/>
          <a:ext cx="923329" cy="697382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демонстрация конкурсантом различных аспектов профессиональной деятельности с использованием информационно-коммуникационных технологий</a:t>
          </a:r>
          <a:endParaRPr lang="ru-RU" sz="1600" kern="1200" dirty="0"/>
        </a:p>
      </dsp:txBody>
      <dsp:txXfrm rot="-5400000">
        <a:off x="3922776" y="1374108"/>
        <a:ext cx="6928751" cy="833183"/>
      </dsp:txXfrm>
    </dsp:sp>
    <dsp:sp modelId="{05929E1A-C860-44D7-87E1-0FFD1032291A}">
      <dsp:nvSpPr>
        <dsp:cNvPr id="0" name=""/>
        <dsp:cNvSpPr/>
      </dsp:nvSpPr>
      <dsp:spPr>
        <a:xfrm>
          <a:off x="0" y="1213618"/>
          <a:ext cx="3922776" cy="115416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Воспитатель</a:t>
          </a:r>
          <a:endParaRPr lang="ru-RU" sz="3700" kern="1200" dirty="0"/>
        </a:p>
      </dsp:txBody>
      <dsp:txXfrm>
        <a:off x="56342" y="1269960"/>
        <a:ext cx="3810092" cy="1041478"/>
      </dsp:txXfrm>
    </dsp:sp>
    <dsp:sp modelId="{D6D1FAF7-850A-4676-93CA-C4F5D2572D29}">
      <dsp:nvSpPr>
        <dsp:cNvPr id="0" name=""/>
        <dsp:cNvSpPr/>
      </dsp:nvSpPr>
      <dsp:spPr>
        <a:xfrm rot="5400000">
          <a:off x="6948023" y="-484341"/>
          <a:ext cx="923329" cy="697382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демонстрация использования информационно-коммуникационных технологий как ресурса повышения качества профессиональной деятельности педагога-психолога</a:t>
          </a:r>
          <a:endParaRPr lang="ru-RU" sz="1600" kern="1200" dirty="0"/>
        </a:p>
      </dsp:txBody>
      <dsp:txXfrm rot="-5400000">
        <a:off x="3922776" y="2585979"/>
        <a:ext cx="6928751" cy="833183"/>
      </dsp:txXfrm>
    </dsp:sp>
    <dsp:sp modelId="{D114DD45-3967-46C3-9707-5E7F9792C048}">
      <dsp:nvSpPr>
        <dsp:cNvPr id="0" name=""/>
        <dsp:cNvSpPr/>
      </dsp:nvSpPr>
      <dsp:spPr>
        <a:xfrm>
          <a:off x="0" y="2425489"/>
          <a:ext cx="3922776" cy="115416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Педагог-психолог</a:t>
          </a:r>
          <a:endParaRPr lang="ru-RU" sz="3700" kern="1200" dirty="0"/>
        </a:p>
      </dsp:txBody>
      <dsp:txXfrm>
        <a:off x="56342" y="2481831"/>
        <a:ext cx="3810092" cy="10414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Franklin Gothic Book"/>
              </a:rPr>
              <a:t>Для перемещения страницы щёлкните мышью</a:t>
            </a:r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66C72ED9-7F4D-4634-836B-D04A8A4BAB62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5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B1BD977-6E52-4024-93D0-1DE3FAE94FE3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За последние годы мир стал более сложным, непредсказуемым, переменчивым, многозначным. Ситуация меняется неожиданно и стремительно, скорость изменений неумолимо нарастает. И нам - родителям и педагогам необходимо понимать, что сегодняшний четвероклассник - это выпускник 2030 года, который интересуется многим, знает всё о смартфонах и гаджетах, доверяет блогерам больше, чем СМИ, который не замечает грани между реальным миром и онлайн-пространством, которому предстоит делать выбор из атласа новых профессий. </a:t>
            </a: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</p:txBody>
      </p:sp>
      <p:sp>
        <p:nvSpPr>
          <p:cNvPr id="16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0EB6692-7AF0-4E08-AC99-605C77AD9D25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Новому поколению нужны учителя, которые будут с ним на одной волне, будут способны быстро меняться в турбулентном мире, осваивая молниеносно новые технологии и знания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6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07C7CAC-4FD9-4623-A4D8-03DD6473574D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Совет учителей–блогеров призван обеспечить взаимодействие Министерства и учителей–блогеров, привлечь внимание общества к теме популяризации профессии учителя и формированию позитивного имиджа учащихся педагогических университетов и учителей российских школ, а также способствовать популяризации работы педагогов среди аудитории соцсетей.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6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CB034FA-A82F-4881-B46C-3FB9A1BA924A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96008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1371600" y="4156560"/>
            <a:ext cx="96008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291360" y="228600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1371600" y="415656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291360" y="415656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309132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617720" y="2286000"/>
            <a:ext cx="309132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7864200" y="2286000"/>
            <a:ext cx="309132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1371600" y="4156560"/>
            <a:ext cx="309132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4617720" y="4156560"/>
            <a:ext cx="309132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7864200" y="4156560"/>
            <a:ext cx="309132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1371600" y="2286000"/>
            <a:ext cx="9600840" cy="358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9600840" cy="358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4685040" cy="358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91360" y="2286000"/>
            <a:ext cx="4685040" cy="358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subTitle"/>
          </p:nvPr>
        </p:nvSpPr>
        <p:spPr>
          <a:xfrm>
            <a:off x="1371600" y="685800"/>
            <a:ext cx="9600840" cy="688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291360" y="2286000"/>
            <a:ext cx="4685040" cy="358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1371600" y="415656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1371600" y="2286000"/>
            <a:ext cx="9600840" cy="358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4685040" cy="358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91360" y="228600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291360" y="415656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91360" y="228600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1371600" y="4156560"/>
            <a:ext cx="96008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96008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1371600" y="4156560"/>
            <a:ext cx="96008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6291360" y="228600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1371600" y="415656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291360" y="415656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309132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4617720" y="2286000"/>
            <a:ext cx="309132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7864200" y="2286000"/>
            <a:ext cx="309132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1371600" y="4156560"/>
            <a:ext cx="309132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85" name="PlaceHolder 6"/>
          <p:cNvSpPr>
            <a:spLocks noGrp="1"/>
          </p:cNvSpPr>
          <p:nvPr>
            <p:ph type="body"/>
          </p:nvPr>
        </p:nvSpPr>
        <p:spPr>
          <a:xfrm>
            <a:off x="4617720" y="4156560"/>
            <a:ext cx="309132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86" name="PlaceHolder 7"/>
          <p:cNvSpPr>
            <a:spLocks noGrp="1"/>
          </p:cNvSpPr>
          <p:nvPr>
            <p:ph type="body"/>
          </p:nvPr>
        </p:nvSpPr>
        <p:spPr>
          <a:xfrm>
            <a:off x="7864200" y="4156560"/>
            <a:ext cx="309132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9600840" cy="358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4685040" cy="358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91360" y="2286000"/>
            <a:ext cx="4685040" cy="358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1371600" y="685800"/>
            <a:ext cx="9600840" cy="688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91360" y="2286000"/>
            <a:ext cx="4685040" cy="358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1371600" y="415656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4685040" cy="358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91360" y="228600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291360" y="415656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91360" y="228600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1371600" y="4156560"/>
            <a:ext cx="96008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69a1a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 hidden="1"/>
          <p:cNvSpPr/>
          <p:nvPr/>
        </p:nvSpPr>
        <p:spPr>
          <a:xfrm>
            <a:off x="478080" y="360"/>
            <a:ext cx="228240" cy="68576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1915200" y="1788480"/>
            <a:ext cx="8361000" cy="209772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89000"/>
              </a:lnSpc>
            </a:pPr>
            <a:r>
              <a:rPr b="0" lang="ru-RU" sz="7200" spc="-1" strike="noStrike" cap="all">
                <a:solidFill>
                  <a:srgbClr val="1a2e40"/>
                </a:solidFill>
                <a:latin typeface="Franklin Gothic Book"/>
              </a:rPr>
              <a:t>Образец заголовка</a:t>
            </a:r>
            <a:endParaRPr b="0" lang="en-US" sz="72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752760" y="6453360"/>
            <a:ext cx="1607760" cy="4042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A1B3211C-985B-4582-B9B5-E4A3C1C945BA}" type="datetime">
              <a:rPr b="0" lang="en-US" sz="1200" spc="-1" strike="noStrike">
                <a:solidFill>
                  <a:srgbClr val="1a2e40"/>
                </a:solidFill>
                <a:latin typeface="Franklin Gothic Book"/>
              </a:rPr>
              <a:t>12/23/22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2584080" y="6453360"/>
            <a:ext cx="7022880" cy="4042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9830520" y="6453360"/>
            <a:ext cx="1595880" cy="4042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F605CBC-C16F-42DB-80B9-C130D490C336}" type="slidenum">
              <a:rPr b="0" lang="en-US" sz="1200" spc="-1" strike="noStrike">
                <a:solidFill>
                  <a:srgbClr val="1a2e40"/>
                </a:solidFill>
                <a:latin typeface="Franklin Gothic Book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grpSp>
        <p:nvGrpSpPr>
          <p:cNvPr id="5" name="Group 6"/>
          <p:cNvGrpSpPr/>
          <p:nvPr/>
        </p:nvGrpSpPr>
        <p:grpSpPr>
          <a:xfrm>
            <a:off x="752760" y="744120"/>
            <a:ext cx="10673640" cy="5349600"/>
            <a:chOff x="752760" y="744120"/>
            <a:chExt cx="10673640" cy="5349600"/>
          </a:xfrm>
        </p:grpSpPr>
        <p:sp>
          <p:nvSpPr>
            <p:cNvPr id="6" name="CustomShape 7"/>
            <p:cNvSpPr/>
            <p:nvPr/>
          </p:nvSpPr>
          <p:spPr>
            <a:xfrm>
              <a:off x="8151840" y="1685520"/>
              <a:ext cx="3274560" cy="4408200"/>
            </a:xfrm>
            <a:custGeom>
              <a:avLst/>
              <a:gdLst/>
              <a:ah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" name="CustomShape 8"/>
            <p:cNvSpPr/>
            <p:nvPr/>
          </p:nvSpPr>
          <p:spPr>
            <a:xfrm flipH="1" flipV="1">
              <a:off x="752400" y="743760"/>
              <a:ext cx="3275280" cy="4408200"/>
            </a:xfrm>
            <a:custGeom>
              <a:avLst/>
              <a:gdLst/>
              <a:ah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" name="PlaceHolder 9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1a2e40"/>
                </a:solidFill>
                <a:latin typeface="Franklin Gothic Book"/>
              </a:rPr>
              <a:t>Для правки структуры щёлкните мышью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1a2e40"/>
                </a:solidFill>
                <a:latin typeface="Franklin Gothic Book"/>
              </a:rPr>
              <a:t>Второй уровень структуры</a:t>
            </a:r>
            <a:endParaRPr b="0" lang="en-US" sz="1800" spc="-1" strike="noStrike">
              <a:solidFill>
                <a:srgbClr val="1a2e40"/>
              </a:solidFill>
              <a:latin typeface="Franklin Gothic Book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1800" spc="-1" strike="noStrike">
                <a:solidFill>
                  <a:srgbClr val="1a2e40"/>
                </a:solidFill>
                <a:latin typeface="Franklin Gothic Book"/>
              </a:rPr>
              <a:t>Третий уровень структуры</a:t>
            </a:r>
            <a:endParaRPr b="0" i="1" lang="en-US" sz="1800" spc="-1" strike="noStrike">
              <a:solidFill>
                <a:srgbClr val="1a2e40"/>
              </a:solidFill>
              <a:latin typeface="Franklin Gothic Book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1a2e40"/>
                </a:solidFill>
                <a:latin typeface="Franklin Gothic Book"/>
              </a:rPr>
              <a:t>Четвёртый уровень структуры</a:t>
            </a:r>
            <a:endParaRPr b="0" lang="en-US" sz="1600" spc="-1" strike="noStrike">
              <a:solidFill>
                <a:srgbClr val="1a2e40"/>
              </a:solidFill>
              <a:latin typeface="Franklin Gothic Book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1a2e40"/>
                </a:solidFill>
                <a:latin typeface="Franklin Gothic Book"/>
              </a:rPr>
              <a:t>Пятый уровень структуры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1a2e40"/>
                </a:solidFill>
                <a:latin typeface="Franklin Gothic Book"/>
              </a:rPr>
              <a:t>Шестой уровень структуры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1a2e40"/>
                </a:solidFill>
                <a:latin typeface="Franklin Gothic Book"/>
              </a:rPr>
              <a:t>Седьмой уровень структуры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be7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478080" y="360"/>
            <a:ext cx="228240" cy="68576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" name="PlaceHolder 2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89000"/>
              </a:lnSpc>
            </a:pPr>
            <a:r>
              <a:rPr b="0" lang="ru-RU" sz="4400" spc="-1" strike="noStrike">
                <a:solidFill>
                  <a:srgbClr val="1a2e40"/>
                </a:solidFill>
                <a:latin typeface="Franklin Gothic Book"/>
              </a:rPr>
              <a:t>Образец заголовка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1371600" y="2286000"/>
            <a:ext cx="9600840" cy="3580920"/>
          </a:xfrm>
          <a:prstGeom prst="rect">
            <a:avLst/>
          </a:prstGeom>
        </p:spPr>
        <p:txBody>
          <a:bodyPr>
            <a:noAutofit/>
          </a:bodyPr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Образец текста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lvl="1" marL="914400" indent="-38376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–"/>
            </a:pPr>
            <a:r>
              <a:rPr b="0" i="1" lang="ru-RU" sz="2000" spc="-1" strike="noStrike">
                <a:solidFill>
                  <a:srgbClr val="1a2e40"/>
                </a:solidFill>
                <a:latin typeface="Franklin Gothic Book"/>
              </a:rPr>
              <a:t>Второй уровень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lvl="2" marL="1371600" indent="-38376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1800" spc="-1" strike="noStrike">
                <a:solidFill>
                  <a:srgbClr val="1a2e40"/>
                </a:solidFill>
                <a:latin typeface="Franklin Gothic Book"/>
              </a:rPr>
              <a:t>Третий уровень</a:t>
            </a:r>
            <a:endParaRPr b="0" i="1" lang="en-US" sz="1800" spc="-1" strike="noStrike">
              <a:solidFill>
                <a:srgbClr val="1a2e40"/>
              </a:solidFill>
              <a:latin typeface="Franklin Gothic Book"/>
            </a:endParaRPr>
          </a:p>
          <a:p>
            <a:pPr lvl="3" marL="1828800" indent="-38376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–"/>
            </a:pPr>
            <a:r>
              <a:rPr b="0" i="1" lang="ru-RU" sz="1800" spc="-1" strike="noStrike">
                <a:solidFill>
                  <a:srgbClr val="1a2e40"/>
                </a:solidFill>
                <a:latin typeface="Franklin Gothic Book"/>
              </a:rPr>
              <a:t>Четвертый уровень</a:t>
            </a:r>
            <a:endParaRPr b="0" lang="en-US" sz="1800" spc="-1" strike="noStrike">
              <a:solidFill>
                <a:srgbClr val="1a2e40"/>
              </a:solidFill>
              <a:latin typeface="Franklin Gothic Book"/>
            </a:endParaRPr>
          </a:p>
          <a:p>
            <a:pPr lvl="4" marL="2286000" indent="-38376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1600" spc="-1" strike="noStrike">
                <a:solidFill>
                  <a:srgbClr val="1a2e40"/>
                </a:solidFill>
                <a:latin typeface="Franklin Gothic Book"/>
              </a:rPr>
              <a:t>Пятый уровень</a:t>
            </a:r>
            <a:endParaRPr b="0" lang="en-US" sz="16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dt"/>
          </p:nvPr>
        </p:nvSpPr>
        <p:spPr>
          <a:xfrm>
            <a:off x="1390680" y="6453360"/>
            <a:ext cx="1204200" cy="4042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1BBE9BFE-B06F-4991-AF13-AF1D6535C3F9}" type="datetime">
              <a:rPr b="0" lang="en-US" sz="1200" spc="-1" strike="noStrike">
                <a:solidFill>
                  <a:srgbClr val="1a2e40"/>
                </a:solidFill>
                <a:latin typeface="Franklin Gothic Book"/>
              </a:rPr>
              <a:t>12/23/22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ftr"/>
          </p:nvPr>
        </p:nvSpPr>
        <p:spPr>
          <a:xfrm>
            <a:off x="2893680" y="6453360"/>
            <a:ext cx="6280560" cy="4042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sldNum"/>
          </p:nvPr>
        </p:nvSpPr>
        <p:spPr>
          <a:xfrm>
            <a:off x="9472680" y="6453360"/>
            <a:ext cx="1595880" cy="4042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BF4C2DC-41C6-4264-9882-2E6A0E22DBBD}" type="slidenum">
              <a:rPr b="0" lang="en-US" sz="1200" spc="-1" strike="noStrike">
                <a:solidFill>
                  <a:srgbClr val="1a2e40"/>
                </a:solidFill>
                <a:latin typeface="Franklin Gothic Book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hyperlink" Target="https://t.me/kirill_vladislavovish" TargetMode="External"/><Relationship Id="rId2" Type="http://schemas.openxmlformats.org/officeDocument/2006/relationships/hyperlink" Target="https://t.me/kirill_vladislavovish" TargetMode="External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hyperlink" Target="https://www.tiktok.com/@nickmilovanov" TargetMode="External"/><Relationship Id="rId2" Type="http://schemas.openxmlformats.org/officeDocument/2006/relationships/video" Target="../media/media19.mp4"/><Relationship Id="rId3" Type="http://schemas.microsoft.com/office/2007/relationships/media" Target="../media/media19.mp4"/><Relationship Id="rId4" Type="http://schemas.openxmlformats.org/officeDocument/2006/relationships/image" Target="../media/image20.png"/><Relationship Id="rId5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gif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hyperlink" Target="https://t.me/shkolobuden" TargetMode="External"/><Relationship Id="rId2" Type="http://schemas.openxmlformats.org/officeDocument/2006/relationships/hyperlink" Target="https://t.me/shkolobuden" TargetMode="External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hyperlink" Target="mailto:i.v.prudaeva@mail.ru" TargetMode="External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diagramData" Target="../diagrams/data1.xml"/><Relationship Id="rId2" Type="http://schemas.openxmlformats.org/officeDocument/2006/relationships/diagramLayout" Target="../diagrams/layout1.xml"/><Relationship Id="rId3" Type="http://schemas.openxmlformats.org/officeDocument/2006/relationships/diagramQuickStyle" Target="../diagrams/quickStyle1.xml"/><Relationship Id="rId4" Type="http://schemas.openxmlformats.org/officeDocument/2006/relationships/diagramColors" Target="../diagrams/colors1.xml"/><Relationship Id="rId5" Type="http://schemas.microsoft.com/office/2007/relationships/diagramDrawing" Target="../diagrams/drawing1.xml"/><Relationship Id="rId6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gif"/><Relationship Id="rId2" Type="http://schemas.openxmlformats.org/officeDocument/2006/relationships/image" Target="../media/image8.gif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gif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1915200" y="1788480"/>
            <a:ext cx="8361000" cy="2097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89000"/>
              </a:lnSpc>
            </a:pPr>
            <a:r>
              <a:rPr b="0" lang="ru-RU" sz="7200" spc="-1" strike="noStrike">
                <a:solidFill>
                  <a:srgbClr val="1a2e40"/>
                </a:solidFill>
                <a:latin typeface="Franklin Gothic Book"/>
              </a:rPr>
              <a:t>Учитель от БлОГА</a:t>
            </a:r>
            <a:endParaRPr b="0" lang="en-US" sz="72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1371600" y="3956400"/>
            <a:ext cx="9609120" cy="156312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7000"/>
          </a:bodyPr>
          <a:p>
            <a:pPr algn="ctr">
              <a:lnSpc>
                <a:spcPct val="112000"/>
              </a:lnSpc>
            </a:pPr>
            <a:r>
              <a:rPr b="0" lang="ru-RU" sz="2300" spc="-1" strike="noStrike">
                <a:solidFill>
                  <a:srgbClr val="ebe7dd"/>
                </a:solidFill>
                <a:latin typeface="Franklin Gothic Book"/>
              </a:rPr>
              <a:t>Прудаева Ирина Владимировна,</a:t>
            </a:r>
            <a:endParaRPr b="0" lang="ru-RU" sz="2300" spc="-1" strike="noStrike">
              <a:latin typeface="Arial"/>
            </a:endParaRPr>
          </a:p>
          <a:p>
            <a:pPr algn="ctr">
              <a:lnSpc>
                <a:spcPct val="112000"/>
              </a:lnSpc>
            </a:pPr>
            <a:endParaRPr b="0" lang="ru-RU" sz="2300" spc="-1" strike="noStrike">
              <a:latin typeface="Arial"/>
            </a:endParaRPr>
          </a:p>
          <a:p>
            <a:pPr algn="ctr">
              <a:lnSpc>
                <a:spcPct val="112000"/>
              </a:lnSpc>
            </a:pPr>
            <a:r>
              <a:rPr b="0" lang="ru-RU" sz="2300" spc="-1" strike="noStrike">
                <a:solidFill>
                  <a:srgbClr val="ebe7dd"/>
                </a:solidFill>
                <a:latin typeface="Franklin Gothic Book"/>
              </a:rPr>
              <a:t>заместитель директора по УВР </a:t>
            </a:r>
            <a:endParaRPr b="0" lang="ru-RU" sz="2300" spc="-1" strike="noStrike">
              <a:latin typeface="Arial"/>
            </a:endParaRPr>
          </a:p>
          <a:p>
            <a:pPr algn="ctr">
              <a:lnSpc>
                <a:spcPct val="112000"/>
              </a:lnSpc>
            </a:pPr>
            <a:r>
              <a:rPr b="0" lang="ru-RU" sz="2300" spc="-1" strike="noStrike">
                <a:solidFill>
                  <a:srgbClr val="ebe7dd"/>
                </a:solidFill>
                <a:latin typeface="Franklin Gothic Book"/>
              </a:rPr>
              <a:t>МАОУ гимназии № 21 города Тюмени</a:t>
            </a:r>
            <a:endParaRPr b="0" lang="ru-RU" sz="2300" spc="-1" strike="noStrike">
              <a:latin typeface="Arial"/>
            </a:endParaRPr>
          </a:p>
          <a:p>
            <a:pPr>
              <a:lnSpc>
                <a:spcPct val="112000"/>
              </a:lnSpc>
            </a:pPr>
            <a:endParaRPr b="0" lang="ru-RU" sz="2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1371600" y="0"/>
            <a:ext cx="9600840" cy="14857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89000"/>
              </a:lnSpc>
            </a:pPr>
            <a:r>
              <a:rPr b="0" lang="en-US" sz="4400" spc="-1" strike="noStrike" u="sng">
                <a:solidFill>
                  <a:srgbClr val="66c8e3"/>
                </a:solidFill>
                <a:uFillTx/>
                <a:latin typeface="Franklin Gothic Book"/>
                <a:hlinkClick r:id="rId1"/>
              </a:rPr>
              <a:t>@</a:t>
            </a:r>
            <a:r>
              <a:rPr b="0" lang="en-US" sz="4400" spc="-1" strike="noStrike" u="sng">
                <a:solidFill>
                  <a:srgbClr val="66c8e3"/>
                </a:solidFill>
                <a:uFillTx/>
                <a:latin typeface="Franklin Gothic Book"/>
                <a:hlinkClick r:id="rId2"/>
              </a:rPr>
              <a:t>kirill_vladislavovish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30" name="TextShape 2"/>
          <p:cNvSpPr txBox="1"/>
          <p:nvPr/>
        </p:nvSpPr>
        <p:spPr>
          <a:xfrm>
            <a:off x="794520" y="2057400"/>
            <a:ext cx="3788640" cy="45388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УЧИТЕЛЬ ПО ПРИЗВАНИЮ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Арефьев Кирилл Владиславович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Учитель начальных классов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г. Москва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pic>
        <p:nvPicPr>
          <p:cNvPr id="131" name="Рисунок 3" descr=""/>
          <p:cNvPicPr/>
          <p:nvPr/>
        </p:nvPicPr>
        <p:blipFill>
          <a:blip r:embed="rId3"/>
          <a:srcRect l="22439" t="18299" r="22752" b="4864"/>
          <a:stretch/>
        </p:blipFill>
        <p:spPr>
          <a:xfrm>
            <a:off x="4583880" y="743040"/>
            <a:ext cx="7607880" cy="5999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1371600" y="685800"/>
            <a:ext cx="9600840" cy="14857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89000"/>
              </a:lnSpc>
            </a:pPr>
            <a:r>
              <a:rPr b="0" lang="ru-RU" sz="4400" spc="-1" strike="noStrike">
                <a:solidFill>
                  <a:srgbClr val="1a2e40"/>
                </a:solidFill>
                <a:latin typeface="Franklin Gothic Book"/>
              </a:rPr>
              <a:t>ЦОР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33" name="TextShape 2"/>
          <p:cNvSpPr txBox="1"/>
          <p:nvPr/>
        </p:nvSpPr>
        <p:spPr>
          <a:xfrm>
            <a:off x="914400" y="1782000"/>
            <a:ext cx="6694200" cy="49561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4000" spc="-1" strike="noStrike">
                <a:solidFill>
                  <a:srgbClr val="1a2e40"/>
                </a:solidFill>
                <a:latin typeface="Franklin Gothic Book"/>
              </a:rPr>
              <a:t>Ваши фишки в педагогике</a:t>
            </a:r>
            <a:endParaRPr b="0" lang="en-US" sz="40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en-US" sz="4000" spc="-1" strike="noStrike" u="sng">
                <a:solidFill>
                  <a:srgbClr val="66c8e3"/>
                </a:solidFill>
                <a:uFillTx/>
                <a:latin typeface="Franklin Gothic Book"/>
                <a:hlinkClick r:id="rId1"/>
              </a:rPr>
              <a:t>https://www.tiktok.com/@nickmilovanov</a:t>
            </a:r>
            <a:r>
              <a:rPr b="0" lang="en-US" sz="4000" spc="-1" strike="noStrike">
                <a:solidFill>
                  <a:srgbClr val="1a2e40"/>
                </a:solidFill>
                <a:latin typeface="Franklin Gothic Book"/>
              </a:rPr>
              <a:t>?</a:t>
            </a:r>
            <a:endParaRPr b="0" lang="en-US" sz="40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4000" spc="-1" strike="noStrike">
                <a:solidFill>
                  <a:srgbClr val="1a2e40"/>
                </a:solidFill>
                <a:latin typeface="Franklin Gothic Book"/>
              </a:rPr>
              <a:t>Николай Мартынов</a:t>
            </a:r>
            <a:endParaRPr b="0" lang="en-US" sz="40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4000" spc="-1" strike="noStrike">
                <a:solidFill>
                  <a:srgbClr val="1a2e40"/>
                </a:solidFill>
                <a:latin typeface="Franklin Gothic Book"/>
              </a:rPr>
              <a:t>физик</a:t>
            </a:r>
            <a:endParaRPr b="0" lang="en-US" sz="4000" spc="-1" strike="noStrike">
              <a:solidFill>
                <a:srgbClr val="1a2e40"/>
              </a:solidFill>
              <a:latin typeface="Franklin Gothic Book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b="0" lang="en-US" sz="4000" spc="-1" strike="noStrike">
              <a:solidFill>
                <a:srgbClr val="1a2e40"/>
              </a:solidFill>
              <a:latin typeface="Franklin Gothic Book"/>
            </a:endParaRPr>
          </a:p>
        </p:txBody>
      </p:sp>
      <p:pic>
        <p:nvPicPr>
          <p:cNvPr id="134" name="Picture 1" descr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</p:blipFill>
        <p:spPr>
          <a:xfrm>
            <a:off x="7781400" y="0"/>
            <a:ext cx="385740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restart="whenNotActive" nodeType="interactiveSeq" fill="hold">
                <p:stCondLst>
                  <p:cond delay="0" evt="onClick">
                    <p:tgtEl>
                      <p:spTgt spid="134"/>
                    </p:tgtEl>
                  </p:cond>
                </p:stCondLst>
                <p:childTnLst>
                  <p:par>
                    <p:cTn id="3" fill="hold">
                      <p:stCondLst>
                        <p:cond delay="0" evt="onClick">
                          <p:tgtEl>
                            <p:spTgt spid="134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1029960" y="577080"/>
            <a:ext cx="9600840" cy="14857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89000"/>
              </a:lnSpc>
            </a:pPr>
            <a:r>
              <a:rPr b="0" lang="ru-RU" sz="4400" spc="-1" strike="noStrike">
                <a:solidFill>
                  <a:srgbClr val="1a2e40"/>
                </a:solidFill>
                <a:latin typeface="Franklin Gothic Book"/>
              </a:rPr>
              <a:t>ЦОР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36" name="TextShape 2"/>
          <p:cNvSpPr txBox="1"/>
          <p:nvPr/>
        </p:nvSpPr>
        <p:spPr>
          <a:xfrm>
            <a:off x="914400" y="1782000"/>
            <a:ext cx="4665600" cy="35809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en-US" sz="4000" spc="-1" strike="noStrike">
                <a:solidFill>
                  <a:srgbClr val="1a2e40"/>
                </a:solidFill>
                <a:latin typeface="Franklin Gothic Book"/>
              </a:rPr>
              <a:t>Coreapp.ai</a:t>
            </a:r>
            <a:endParaRPr b="0" lang="en-US" sz="4000" spc="-1" strike="noStrike">
              <a:solidFill>
                <a:srgbClr val="1a2e40"/>
              </a:solidFill>
              <a:latin typeface="Franklin Gothic Book"/>
            </a:endParaRPr>
          </a:p>
        </p:txBody>
      </p:sp>
      <p:pic>
        <p:nvPicPr>
          <p:cNvPr id="137" name="Рисунок 3" descr=""/>
          <p:cNvPicPr/>
          <p:nvPr/>
        </p:nvPicPr>
        <p:blipFill>
          <a:blip r:embed="rId1"/>
          <a:srcRect l="26622" t="12084" r="27333" b="5550"/>
          <a:stretch/>
        </p:blipFill>
        <p:spPr>
          <a:xfrm>
            <a:off x="5456880" y="0"/>
            <a:ext cx="6734880" cy="6775560"/>
          </a:xfrm>
          <a:prstGeom prst="rect">
            <a:avLst/>
          </a:prstGeom>
          <a:ln>
            <a:noFill/>
          </a:ln>
        </p:spPr>
      </p:pic>
      <p:pic>
        <p:nvPicPr>
          <p:cNvPr id="138" name="Picture 2" descr="http://qrcoder.ru/code/?https%3A%2F%2Fcoreapp.ai%2Fapp%2Fplayer%2Flesson%2F638dabe35fc7554b7940fbbf&amp;4&amp;0"/>
          <p:cNvPicPr/>
          <p:nvPr/>
        </p:nvPicPr>
        <p:blipFill>
          <a:blip r:embed="rId2"/>
          <a:stretch/>
        </p:blipFill>
        <p:spPr>
          <a:xfrm>
            <a:off x="1530000" y="3126600"/>
            <a:ext cx="2671560" cy="2671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1371600" y="685800"/>
            <a:ext cx="9600840" cy="14857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89000"/>
              </a:lnSpc>
            </a:pPr>
            <a:r>
              <a:rPr b="0" lang="ru-RU" sz="4400" spc="-1" strike="noStrike">
                <a:solidFill>
                  <a:srgbClr val="1a2e40"/>
                </a:solidFill>
                <a:latin typeface="Franklin Gothic Book"/>
              </a:rPr>
              <a:t>Экспертность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40" name="TextShape 2"/>
          <p:cNvSpPr txBox="1"/>
          <p:nvPr/>
        </p:nvSpPr>
        <p:spPr>
          <a:xfrm>
            <a:off x="1371600" y="1545840"/>
            <a:ext cx="9600840" cy="4865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Расскажите о блогерах, которых Вы читаете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Обзор пособий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Способы рефлексии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Мастер-класс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Что происходит на Ваших занятиях?</a:t>
            </a:r>
            <a:r>
              <a:rPr b="0" lang="ru-RU" sz="2000" spc="-1" strike="noStrike">
                <a:solidFill>
                  <a:srgbClr val="000000"/>
                </a:solidFill>
                <a:latin typeface="-apple-system"/>
              </a:rPr>
              <a:t> 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Методики, выбранные Вами для работы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Упражнения на развитие детей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Небольшие советы, инструкции к простым занятиям, подборки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Как разнообразить занятия?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Как не потерять у ребенка интерес к обучению летом? </a:t>
            </a:r>
            <a:br/>
            <a:r>
              <a:rPr b="0" lang="ru-RU" sz="1800" spc="-1" strike="noStrike">
                <a:solidFill>
                  <a:srgbClr val="000000"/>
                </a:solidFill>
                <a:latin typeface="Franklin Gothic Book"/>
              </a:rPr>
              <a:t> </a:t>
            </a:r>
            <a:endParaRPr b="0" lang="en-US" sz="1800" spc="-1" strike="noStrike">
              <a:solidFill>
                <a:srgbClr val="1a2e40"/>
              </a:solidFill>
              <a:latin typeface="Franklin Gothic Book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b="0" lang="en-US" sz="1800" spc="-1" strike="noStrike">
              <a:solidFill>
                <a:srgbClr val="1a2e40"/>
              </a:solidFill>
              <a:latin typeface="Franklin Gothic Book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b="0" lang="en-US" sz="18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141" name="CustomShape 3"/>
          <p:cNvSpPr/>
          <p:nvPr/>
        </p:nvSpPr>
        <p:spPr>
          <a:xfrm>
            <a:off x="0" y="-518400"/>
            <a:ext cx="312120" cy="103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ctr">
            <a:spAutoFit/>
          </a:bodyPr>
          <a:p>
            <a:pPr>
              <a:lnSpc>
                <a:spcPct val="100000"/>
              </a:lnSpc>
            </a:pPr>
            <a:br/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  </a:t>
            </a:r>
            <a:br/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  </a:t>
            </a:r>
            <a:br/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Shape 1"/>
          <p:cNvSpPr txBox="1"/>
          <p:nvPr/>
        </p:nvSpPr>
        <p:spPr>
          <a:xfrm>
            <a:off x="1371600" y="685800"/>
            <a:ext cx="9600840" cy="14857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89000"/>
              </a:lnSpc>
            </a:pPr>
            <a:r>
              <a:rPr b="0" lang="en-US" sz="4400" spc="-1" strike="noStrike" u="sng">
                <a:solidFill>
                  <a:srgbClr val="66c8e3"/>
                </a:solidFill>
                <a:uFillTx/>
                <a:latin typeface="Franklin Gothic Book"/>
                <a:hlinkClick r:id="rId1"/>
              </a:rPr>
              <a:t>@</a:t>
            </a:r>
            <a:r>
              <a:rPr b="0" lang="en-US" sz="4400" spc="-1" strike="noStrike" u="sng">
                <a:solidFill>
                  <a:srgbClr val="66c8e3"/>
                </a:solidFill>
                <a:uFillTx/>
                <a:latin typeface="Franklin Gothic Book"/>
                <a:hlinkClick r:id="rId2"/>
              </a:rPr>
              <a:t>shkolobuden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43" name="TextShape 2"/>
          <p:cNvSpPr txBox="1"/>
          <p:nvPr/>
        </p:nvSpPr>
        <p:spPr>
          <a:xfrm>
            <a:off x="1371600" y="2286000"/>
            <a:ext cx="9600840" cy="35809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ШКОЛЬНЫЕ БУДНИ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Битдорф Александр Викторович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Учитель истории и обществознания 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МАОУ СОШ № 15 города Тюмени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pic>
        <p:nvPicPr>
          <p:cNvPr id="144" name="Рисунок 3" descr=""/>
          <p:cNvPicPr/>
          <p:nvPr/>
        </p:nvPicPr>
        <p:blipFill>
          <a:blip r:embed="rId3"/>
          <a:srcRect l="27642" t="9932" r="28650" b="5907"/>
          <a:stretch/>
        </p:blipFill>
        <p:spPr>
          <a:xfrm>
            <a:off x="5845680" y="0"/>
            <a:ext cx="6346080" cy="6872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1371600" y="685800"/>
            <a:ext cx="9600840" cy="14857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89000"/>
              </a:lnSpc>
            </a:pPr>
            <a:r>
              <a:rPr b="0" lang="ru-RU" sz="4400" spc="-1" strike="noStrike">
                <a:solidFill>
                  <a:srgbClr val="1a2e40"/>
                </a:solidFill>
                <a:latin typeface="Franklin Gothic Book"/>
              </a:rPr>
              <a:t>Интерактивность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46" name="TextShape 2"/>
          <p:cNvSpPr txBox="1"/>
          <p:nvPr/>
        </p:nvSpPr>
        <p:spPr>
          <a:xfrm>
            <a:off x="1371600" y="2286000"/>
            <a:ext cx="9600840" cy="3580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Конкурс комментариев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Попросить совета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Розыгрыш консультации или приза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Викторина или опрос в посте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pic>
        <p:nvPicPr>
          <p:cNvPr id="147" name="Рисунок 3" descr=""/>
          <p:cNvPicPr/>
          <p:nvPr/>
        </p:nvPicPr>
        <p:blipFill>
          <a:blip r:embed="rId1"/>
          <a:srcRect l="59014" t="33697" r="25774" b="11433"/>
          <a:stretch/>
        </p:blipFill>
        <p:spPr>
          <a:xfrm>
            <a:off x="8452800" y="253800"/>
            <a:ext cx="3121920" cy="6330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769320" y="117000"/>
            <a:ext cx="11422080" cy="14857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89000"/>
              </a:lnSpc>
            </a:pPr>
            <a:r>
              <a:rPr b="0" lang="en-US" sz="4000" spc="-1" strike="noStrike">
                <a:solidFill>
                  <a:srgbClr val="1a2e40"/>
                </a:solidFill>
                <a:latin typeface="Franklin Gothic Book"/>
              </a:rPr>
              <a:t>https://mvemelianova.wixsite.com/mary-teacher</a:t>
            </a:r>
            <a:endParaRPr b="0" lang="en-US" sz="40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49" name="TextShape 2"/>
          <p:cNvSpPr txBox="1"/>
          <p:nvPr/>
        </p:nvSpPr>
        <p:spPr>
          <a:xfrm>
            <a:off x="936720" y="1349280"/>
            <a:ext cx="4839120" cy="3580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Емельянова Мария Валерьевна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Директор 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МАОУ гимназия № 21 города Тюмени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pic>
        <p:nvPicPr>
          <p:cNvPr id="150" name="Рисунок 3" descr=""/>
          <p:cNvPicPr/>
          <p:nvPr/>
        </p:nvPicPr>
        <p:blipFill>
          <a:blip r:embed="rId1"/>
          <a:srcRect l="22350" t="25725" r="24000" b="31279"/>
          <a:stretch/>
        </p:blipFill>
        <p:spPr>
          <a:xfrm>
            <a:off x="769320" y="3320280"/>
            <a:ext cx="7846920" cy="3537360"/>
          </a:xfrm>
          <a:prstGeom prst="rect">
            <a:avLst/>
          </a:prstGeom>
          <a:ln>
            <a:noFill/>
          </a:ln>
        </p:spPr>
      </p:pic>
      <p:pic>
        <p:nvPicPr>
          <p:cNvPr id="151" name="Рисунок 4" descr=""/>
          <p:cNvPicPr/>
          <p:nvPr/>
        </p:nvPicPr>
        <p:blipFill>
          <a:blip r:embed="rId2"/>
          <a:srcRect l="23114" t="13414" r="48502" b="4385"/>
          <a:stretch/>
        </p:blipFill>
        <p:spPr>
          <a:xfrm>
            <a:off x="8088120" y="706320"/>
            <a:ext cx="3777120" cy="6151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1371600" y="685800"/>
            <a:ext cx="9600840" cy="14857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89000"/>
              </a:lnSpc>
            </a:pPr>
            <a:r>
              <a:rPr b="1" lang="ru-RU" sz="4400" spc="-1" strike="noStrike">
                <a:solidFill>
                  <a:srgbClr val="1a2e40"/>
                </a:solidFill>
                <a:latin typeface="Franklin Gothic Book"/>
              </a:rPr>
              <a:t>«Золотая формула контента»</a:t>
            </a:r>
            <a:br/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53" name="TextShape 2"/>
          <p:cNvSpPr txBox="1"/>
          <p:nvPr/>
        </p:nvSpPr>
        <p:spPr>
          <a:xfrm>
            <a:off x="1371600" y="2286000"/>
            <a:ext cx="9600840" cy="3580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40 процентов — так называемый «вовлекающий контент»: опросы, ответы на вопросы, новости. 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30 процентов — пользовательский контент — отзывы, интервью, видео и фото с мероприятий, конференций, встреч.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25 процентов — обучающий — анонсы предстоящих мероприятий, вебинары, советы, статьи.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5 процентов — рекламный. Ну вдруг…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5342040" y="2407320"/>
            <a:ext cx="3377160" cy="1505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en-US" sz="2000" spc="-1" strike="noStrike" u="sng">
                <a:solidFill>
                  <a:srgbClr val="66c8e3"/>
                </a:solidFill>
                <a:uFillTx/>
                <a:latin typeface="Franklin Gothic Book"/>
                <a:hlinkClick r:id="rId1"/>
              </a:rPr>
              <a:t>i.v.prudaeva@mail.ru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en-US" sz="2000" spc="-1" strike="noStrike">
                <a:solidFill>
                  <a:srgbClr val="1a2e40"/>
                </a:solidFill>
                <a:latin typeface="Franklin Gothic Book"/>
              </a:rPr>
              <a:t>+7 919 926 55 66 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155" name="CustomShape 2"/>
          <p:cNvSpPr/>
          <p:nvPr/>
        </p:nvSpPr>
        <p:spPr>
          <a:xfrm>
            <a:off x="1442880" y="269280"/>
            <a:ext cx="9600840" cy="148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89000"/>
              </a:lnSpc>
            </a:pPr>
            <a:r>
              <a:rPr b="0" lang="ru-RU" sz="4400" spc="-1" strike="noStrike">
                <a:solidFill>
                  <a:srgbClr val="1a2e40"/>
                </a:solidFill>
                <a:latin typeface="Franklin Gothic Book"/>
              </a:rPr>
              <a:t>Прудаева Ирина Владимировна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156" name="Picture 2" descr="https://www.pngkit.com/png/full/295-2959780_paper-plane-icon-golden-gate-bridge.png"/>
          <p:cNvPicPr/>
          <p:nvPr/>
        </p:nvPicPr>
        <p:blipFill>
          <a:blip r:embed="rId2"/>
          <a:stretch/>
        </p:blipFill>
        <p:spPr>
          <a:xfrm>
            <a:off x="1780200" y="2404800"/>
            <a:ext cx="2160720" cy="1899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1371600" y="333000"/>
            <a:ext cx="9600840" cy="14857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89000"/>
              </a:lnSpc>
            </a:pPr>
            <a:r>
              <a:rPr b="1" lang="ru-RU" sz="4400" spc="-1" strike="noStrike">
                <a:solidFill>
                  <a:srgbClr val="1a2e40"/>
                </a:solidFill>
                <a:latin typeface="Franklin Gothic Book"/>
              </a:rPr>
              <a:t>Вызовы времени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96" name="TextShape 2"/>
          <p:cNvSpPr txBox="1"/>
          <p:nvPr/>
        </p:nvSpPr>
        <p:spPr>
          <a:xfrm>
            <a:off x="1371600" y="2286000"/>
            <a:ext cx="9600840" cy="3580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pic>
        <p:nvPicPr>
          <p:cNvPr id="97" name="Picture 2" descr="Image"/>
          <p:cNvPicPr/>
          <p:nvPr/>
        </p:nvPicPr>
        <p:blipFill>
          <a:blip r:embed="rId1"/>
          <a:stretch/>
        </p:blipFill>
        <p:spPr>
          <a:xfrm>
            <a:off x="1371600" y="993600"/>
            <a:ext cx="10634760" cy="5981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1371600" y="685800"/>
            <a:ext cx="9600840" cy="14857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99" name="TextShape 2"/>
          <p:cNvSpPr txBox="1"/>
          <p:nvPr/>
        </p:nvSpPr>
        <p:spPr>
          <a:xfrm>
            <a:off x="1371600" y="2286000"/>
            <a:ext cx="9600840" cy="3580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pic>
        <p:nvPicPr>
          <p:cNvPr id="100" name="Picture 2" descr="https://ds83.edusev.ru/uploads/1000/765/section/34566/0_9dfc3_b0eeea4d_XL.png"/>
          <p:cNvPicPr/>
          <p:nvPr/>
        </p:nvPicPr>
        <p:blipFill>
          <a:blip r:embed="rId1"/>
          <a:stretch/>
        </p:blipFill>
        <p:spPr>
          <a:xfrm>
            <a:off x="4710960" y="1083600"/>
            <a:ext cx="5575680" cy="3575160"/>
          </a:xfrm>
          <a:prstGeom prst="rect">
            <a:avLst/>
          </a:prstGeom>
          <a:ln>
            <a:noFill/>
          </a:ln>
        </p:spPr>
      </p:pic>
      <p:sp>
        <p:nvSpPr>
          <p:cNvPr id="101" name="CustomShape 3"/>
          <p:cNvSpPr/>
          <p:nvPr/>
        </p:nvSpPr>
        <p:spPr>
          <a:xfrm>
            <a:off x="8382240" y="4164120"/>
            <a:ext cx="3809520" cy="2834280"/>
          </a:xfrm>
          <a:prstGeom prst="ellipse">
            <a:avLst/>
          </a:prstGeom>
          <a:blipFill rotWithShape="0">
            <a:blip r:embed="rId2"/>
            <a:stretch>
              <a:fillRect l="670416" t="1351250" r="782916" b="111666"/>
            </a:stretch>
          </a:blipFill>
          <a:ln>
            <a:noFill/>
          </a:ln>
          <a:effectLst>
            <a:softEdge rad="11250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02" name="CustomShape 4"/>
          <p:cNvSpPr/>
          <p:nvPr/>
        </p:nvSpPr>
        <p:spPr>
          <a:xfrm>
            <a:off x="8694360" y="177120"/>
            <a:ext cx="3337200" cy="2502720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softEdge rad="11250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03" name="CustomShape 5"/>
          <p:cNvSpPr/>
          <p:nvPr/>
        </p:nvSpPr>
        <p:spPr>
          <a:xfrm>
            <a:off x="1175040" y="4365360"/>
            <a:ext cx="3581640" cy="2148840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  <a:effectLst>
            <a:softEdge rad="11250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04" name="CustomShape 6"/>
          <p:cNvSpPr/>
          <p:nvPr/>
        </p:nvSpPr>
        <p:spPr>
          <a:xfrm>
            <a:off x="1127880" y="255600"/>
            <a:ext cx="3427920" cy="2424240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  <a:effectLst>
            <a:softEdge rad="11250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1186560" y="4158360"/>
            <a:ext cx="10896120" cy="2491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89000"/>
              </a:lnSpc>
            </a:pPr>
            <a:r>
              <a:rPr b="0" lang="ru-RU" sz="4400" spc="-1" strike="noStrike">
                <a:solidFill>
                  <a:srgbClr val="1a2e40"/>
                </a:solidFill>
                <a:latin typeface="Franklin Gothic Book"/>
              </a:rPr>
              <a:t>талантливые, творчески работающие высокопрофессиональные педагоги, распространяющие инновационный педагогический опыт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</p:txBody>
      </p: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747466060"/>
              </p:ext>
            </p:extLst>
          </p:nvPr>
        </p:nvGraphicFramePr>
        <p:xfrm>
          <a:off x="1186560" y="370080"/>
          <a:ext cx="10896120" cy="3580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1371600" y="3668400"/>
            <a:ext cx="9600840" cy="14857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89000"/>
              </a:lnSpc>
            </a:pPr>
            <a:r>
              <a:rPr b="0" lang="ru-RU" sz="4400" spc="-1" strike="noStrike">
                <a:solidFill>
                  <a:srgbClr val="1a2e40"/>
                </a:solidFill>
                <a:latin typeface="Franklin Gothic Book"/>
              </a:rPr>
              <a:t>Базовые показатели ИКТ-компетентности (ЮНЕСКО, 2011)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07" name="TextShape 2"/>
          <p:cNvSpPr txBox="1"/>
          <p:nvPr/>
        </p:nvSpPr>
        <p:spPr>
          <a:xfrm>
            <a:off x="1371600" y="5290560"/>
            <a:ext cx="9600840" cy="1338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457200" indent="-482400">
              <a:lnSpc>
                <a:spcPct val="94000"/>
              </a:lnSpc>
              <a:buClr>
                <a:srgbClr val="1a2e40"/>
              </a:buClr>
              <a:buFont typeface="Franklin Gothic Book"/>
              <a:buChar char="-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разработка ЦОР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marL="457200" indent="-482400">
              <a:lnSpc>
                <a:spcPct val="94000"/>
              </a:lnSpc>
              <a:buClr>
                <a:srgbClr val="1a2e40"/>
              </a:buClr>
              <a:buFont typeface="Franklin Gothic Book"/>
              <a:buChar char="-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использование ИКТ в качестве инструмента 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marL="457200" indent="-482400">
              <a:lnSpc>
                <a:spcPct val="94000"/>
              </a:lnSpc>
              <a:buClr>
                <a:srgbClr val="1a2e40"/>
              </a:buClr>
              <a:buFont typeface="Franklin Gothic Book"/>
              <a:buChar char="-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поддержка рефлексии 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  <a:p>
            <a:pPr marL="457200" indent="-482400">
              <a:lnSpc>
                <a:spcPct val="94000"/>
              </a:lnSpc>
              <a:buClr>
                <a:srgbClr val="1a2e40"/>
              </a:buClr>
              <a:buFont typeface="Franklin Gothic Book"/>
              <a:buChar char="-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создание в среде учащихся и своих коллег “сообществ знаний” </a:t>
            </a:r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108" name="CustomShape 3"/>
          <p:cNvSpPr/>
          <p:nvPr/>
        </p:nvSpPr>
        <p:spPr>
          <a:xfrm>
            <a:off x="1371600" y="130680"/>
            <a:ext cx="9600840" cy="1485720"/>
          </a:xfrm>
          <a:prstGeom prst="rect">
            <a:avLst/>
          </a:prstGeom>
          <a:noFill/>
          <a:ln>
            <a:noFill/>
          </a:ln>
        </p:spPr>
        <p:style>
          <a:lnRef idx="2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89000"/>
              </a:lnSpc>
            </a:pPr>
            <a:r>
              <a:rPr b="0" lang="ru-RU" sz="4400" spc="-1" strike="noStrike">
                <a:solidFill>
                  <a:srgbClr val="1a2e40"/>
                </a:solidFill>
                <a:latin typeface="Franklin Gothic Book"/>
              </a:rPr>
              <a:t>Профстандарт (учитель, воспитатель)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109" name="Picture 2" descr="http://qrcoder.ru/code/?https%3A%2F%2Fbase.garant.ru%2F70535556%2F&amp;4&amp;0"/>
          <p:cNvPicPr/>
          <p:nvPr/>
        </p:nvPicPr>
        <p:blipFill>
          <a:blip r:embed="rId1"/>
          <a:stretch/>
        </p:blipFill>
        <p:spPr>
          <a:xfrm>
            <a:off x="10023840" y="1139760"/>
            <a:ext cx="1897560" cy="1897560"/>
          </a:xfrm>
          <a:prstGeom prst="rect">
            <a:avLst/>
          </a:prstGeom>
          <a:ln>
            <a:noFill/>
          </a:ln>
        </p:spPr>
      </p:pic>
      <p:pic>
        <p:nvPicPr>
          <p:cNvPr id="110" name="Picture 4" descr="http://qrcoder.ru/code/?https%3A%2F%2Fdocs.yandex.ru%2Fdocs%2Fview%3Ftm%3D1671030985%26tld%3Dru%26lang%3Dru%26name%3D3214694.pdf%26text%3D%25D1%2580%25D0%25B5%25D0%25BA%25D0%25BE%25D0%25BC%25D0%25B5%25D0%25BD%25D0%25B4%25D0%25B0%25D1%2586%25D0%25B8%25D0%25B8%2520%25D1%258E%25D0%25BD%25D0%25B5%25D1%2581%25D0%25BA%25D0%25BE%25202011%2520%25D1%2581%25D1%2582%25D1%2580%25D1%2583%25D0%25BA%25D1%2582%25D1%2583%25D1%2580%25D0%25B0%2520%25D0%25B8%25D0%25BA%25D1%2582%2520%25D0%25B4%25D0%25BB%25D1%258F%2520%25D0%25BF%25D0%25B5%25D0%25B4%25D0%25B0%25D0%25B3%25D0%25BE%25D0%25B3%25D0%25B0%26url%3Dhttps%253A%252F%252Fiite.unesco.org%252Fpics%252Fpublications%252Fru%252Ffiles%252F3214694.pdf%26lr%3D55%26mime%3Dpdf%26l10n%3Dru%26sign%3D19cd3ec01e8d3a8ac95c4282ed8fffb2%26keyno%3D0%26nosw%3D1%26serpParams%3Dtm%253D1671030985%2526tld%253Dru%2526lang%253Dru%2526name%253D3214694.pdf%2526text%253D%2525D1%252580%2525D0%2525B5%2525D0%2525BA%2525D0%2525BE%2525D0%2525BC%2525D0%2525B5%2525D0%2525BD%2525D0%2525B4%2525D0%2525B0%2525D1%252586%2525D0%2525B8%2525D0%2525B8%252B%2525D1%25258E%2525D0%2525BD%2525D0%2525B5%2525D1%252581%2525D0%2525BA%2525D0%2525BE%252B2011%252B%2525D1%252581%2525D1%252582%2525D1%252580%2525D1%252583%2525D0%2525BA%2525D1%252582%2525D1%252583%2525D1%252580%2525D0%2525B0%252B%2525D0%2525B8%2525D0%2525BA%2525D1%252582%252B%2525D0%2525B4%2525D0%2525BB%2525D1%25258F%252B%2525D0%2525BF%2525D0%2525B5%2525D0%2525B4%2525D0%2525B0%2525D0%2525B3%2525D0%2525BE%2525D0%2525B3%2525D0%2525B0%2526url%253Dhttps%25253A%252F%252Fiite.unesco.org%252Fpics%252Fpublications%252Fru%252Ffiles%252F3214694.pdf%2526lr%253D55%2526mime%253Dpdf%2526l10n%253Dru%2526sign%253D19cd3ec01e8d3a8ac95c4282ed8fffb2%2526keyno%253D0%2526nosw%253D1&amp;4&amp;0"/>
          <p:cNvPicPr/>
          <p:nvPr/>
        </p:nvPicPr>
        <p:blipFill>
          <a:blip r:embed="rId2"/>
          <a:stretch/>
        </p:blipFill>
        <p:spPr>
          <a:xfrm>
            <a:off x="10023840" y="4731480"/>
            <a:ext cx="1897560" cy="1897560"/>
          </a:xfrm>
          <a:prstGeom prst="rect">
            <a:avLst/>
          </a:prstGeom>
          <a:ln>
            <a:noFill/>
          </a:ln>
        </p:spPr>
      </p:pic>
      <p:sp>
        <p:nvSpPr>
          <p:cNvPr id="111" name="CustomShape 4"/>
          <p:cNvSpPr/>
          <p:nvPr/>
        </p:nvSpPr>
        <p:spPr>
          <a:xfrm>
            <a:off x="1371600" y="1058760"/>
            <a:ext cx="8298360" cy="239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Autofit/>
          </a:bodyPr>
          <a:p>
            <a:pPr>
              <a:lnSpc>
                <a:spcPct val="114000"/>
              </a:lnSpc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Владеть ИКТ-компетентностями:</a:t>
            </a:r>
            <a:endParaRPr b="0" lang="ru-RU" sz="2000" spc="-1" strike="noStrike">
              <a:latin typeface="Arial"/>
            </a:endParaRPr>
          </a:p>
          <a:p>
            <a:pPr marL="457200" indent="-482400">
              <a:lnSpc>
                <a:spcPct val="114000"/>
              </a:lnSpc>
              <a:buClr>
                <a:srgbClr val="1a2e40"/>
              </a:buClr>
              <a:buFont typeface="Franklin Gothic Book"/>
              <a:buChar char="-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общепользовательская ИКТ-компетентность;</a:t>
            </a:r>
            <a:endParaRPr b="0" lang="ru-RU" sz="2000" spc="-1" strike="noStrike">
              <a:latin typeface="Arial"/>
            </a:endParaRPr>
          </a:p>
          <a:p>
            <a:pPr marL="457200" indent="-482400">
              <a:lnSpc>
                <a:spcPct val="114000"/>
              </a:lnSpc>
              <a:buClr>
                <a:srgbClr val="1a2e40"/>
              </a:buClr>
              <a:buFont typeface="Franklin Gothic Book"/>
              <a:buChar char="-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общепедагогическая ИКТ-компетентность;</a:t>
            </a:r>
            <a:endParaRPr b="0" lang="ru-RU" sz="2000" spc="-1" strike="noStrike">
              <a:latin typeface="Arial"/>
            </a:endParaRPr>
          </a:p>
          <a:p>
            <a:pPr marL="457200" indent="-482400">
              <a:lnSpc>
                <a:spcPct val="114000"/>
              </a:lnSpc>
              <a:buClr>
                <a:srgbClr val="1a2e40"/>
              </a:buClr>
              <a:buFont typeface="Franklin Gothic Book"/>
              <a:buChar char="-"/>
            </a:pPr>
            <a:r>
              <a:rPr b="0" lang="ru-RU" sz="2000" spc="-1" strike="noStrike">
                <a:solidFill>
                  <a:srgbClr val="1a2e40"/>
                </a:solidFill>
                <a:latin typeface="Franklin Gothic Book"/>
              </a:rPr>
              <a:t>предметно-педагогическая ИКТ-компетентность (отражающая профессиональную ИКТ-компетентность соответствующей области человеческой деятельности)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1"/>
          <p:cNvSpPr txBox="1"/>
          <p:nvPr/>
        </p:nvSpPr>
        <p:spPr>
          <a:xfrm>
            <a:off x="1090080" y="-14760"/>
            <a:ext cx="9600840" cy="14857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89000"/>
              </a:lnSpc>
            </a:pPr>
            <a:r>
              <a:rPr b="0" lang="ru-RU" sz="4400" spc="-1" strike="noStrike">
                <a:solidFill>
                  <a:srgbClr val="1a2e40"/>
                </a:solidFill>
                <a:latin typeface="Franklin Gothic Book"/>
              </a:rPr>
              <a:t>Конструктор сайтов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13" name="TextShape 2"/>
          <p:cNvSpPr txBox="1"/>
          <p:nvPr/>
        </p:nvSpPr>
        <p:spPr>
          <a:xfrm>
            <a:off x="1090080" y="813960"/>
            <a:ext cx="3294000" cy="35809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en-US" sz="4000" spc="-1" strike="noStrike">
                <a:solidFill>
                  <a:srgbClr val="1a2e40"/>
                </a:solidFill>
                <a:latin typeface="Franklin Gothic Book"/>
              </a:rPr>
              <a:t>tilda.cc</a:t>
            </a:r>
            <a:endParaRPr b="0" lang="en-US" sz="40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en-US" sz="4000" spc="-1" strike="noStrike">
                <a:solidFill>
                  <a:srgbClr val="1a2e40"/>
                </a:solidFill>
                <a:latin typeface="Franklin Gothic Book"/>
              </a:rPr>
              <a:t>Craftum</a:t>
            </a:r>
            <a:endParaRPr b="0" lang="en-US" sz="40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en-US" sz="4000" spc="-1" strike="noStrike">
                <a:solidFill>
                  <a:srgbClr val="1a2e40"/>
                </a:solidFill>
                <a:latin typeface="Franklin Gothic Book"/>
              </a:rPr>
              <a:t>uKit.com</a:t>
            </a:r>
            <a:endParaRPr b="0" lang="en-US" sz="4000" spc="-1" strike="noStrike">
              <a:solidFill>
                <a:srgbClr val="1a2e40"/>
              </a:solidFill>
              <a:latin typeface="Franklin Gothic Book"/>
            </a:endParaRPr>
          </a:p>
          <a:p>
            <a:endParaRPr b="0" lang="en-US" sz="4000" spc="-1" strike="noStrike">
              <a:solidFill>
                <a:srgbClr val="1a2e40"/>
              </a:solidFill>
              <a:latin typeface="Franklin Gothic Book"/>
            </a:endParaRPr>
          </a:p>
        </p:txBody>
      </p:sp>
      <p:pic>
        <p:nvPicPr>
          <p:cNvPr id="114" name="Рисунок 3" descr=""/>
          <p:cNvPicPr/>
          <p:nvPr/>
        </p:nvPicPr>
        <p:blipFill>
          <a:blip r:embed="rId1"/>
          <a:srcRect l="1331" t="12042" r="1807" b="5470"/>
          <a:stretch/>
        </p:blipFill>
        <p:spPr>
          <a:xfrm>
            <a:off x="4015080" y="682920"/>
            <a:ext cx="7045200" cy="3374640"/>
          </a:xfrm>
          <a:prstGeom prst="rect">
            <a:avLst/>
          </a:prstGeom>
          <a:ln>
            <a:noFill/>
          </a:ln>
        </p:spPr>
      </p:pic>
      <p:pic>
        <p:nvPicPr>
          <p:cNvPr id="115" name="Рисунок 4" descr=""/>
          <p:cNvPicPr/>
          <p:nvPr/>
        </p:nvPicPr>
        <p:blipFill>
          <a:blip r:embed="rId2"/>
          <a:srcRect l="0" t="13242" r="2766" b="6397"/>
          <a:stretch/>
        </p:blipFill>
        <p:spPr>
          <a:xfrm>
            <a:off x="6927840" y="4079520"/>
            <a:ext cx="5958360" cy="2769840"/>
          </a:xfrm>
          <a:prstGeom prst="rect">
            <a:avLst/>
          </a:prstGeom>
          <a:ln>
            <a:noFill/>
          </a:ln>
        </p:spPr>
      </p:pic>
      <p:pic>
        <p:nvPicPr>
          <p:cNvPr id="116" name="Рисунок 5" descr=""/>
          <p:cNvPicPr/>
          <p:nvPr/>
        </p:nvPicPr>
        <p:blipFill>
          <a:blip r:embed="rId3"/>
          <a:srcRect l="0" t="12301" r="0" b="6205"/>
          <a:stretch/>
        </p:blipFill>
        <p:spPr>
          <a:xfrm>
            <a:off x="932400" y="4079520"/>
            <a:ext cx="5995080" cy="2747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1371600" y="685800"/>
            <a:ext cx="9600840" cy="14857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18" name="TextShape 2"/>
          <p:cNvSpPr txBox="1"/>
          <p:nvPr/>
        </p:nvSpPr>
        <p:spPr>
          <a:xfrm>
            <a:off x="1371600" y="2286000"/>
            <a:ext cx="9600840" cy="3580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en-US" sz="2000" spc="-1" strike="noStrike">
              <a:solidFill>
                <a:srgbClr val="1a2e40"/>
              </a:solidFill>
              <a:latin typeface="Franklin Gothic Book"/>
            </a:endParaRPr>
          </a:p>
        </p:txBody>
      </p:sp>
      <p:pic>
        <p:nvPicPr>
          <p:cNvPr id="119" name="Рисунок 3" descr=""/>
          <p:cNvPicPr/>
          <p:nvPr/>
        </p:nvPicPr>
        <p:blipFill>
          <a:blip r:embed="rId1"/>
          <a:srcRect l="11925" t="11503" r="4917" b="5116"/>
          <a:stretch/>
        </p:blipFill>
        <p:spPr>
          <a:xfrm>
            <a:off x="866160" y="331560"/>
            <a:ext cx="11165760" cy="6297480"/>
          </a:xfrm>
          <a:prstGeom prst="rect">
            <a:avLst/>
          </a:prstGeom>
          <a:ln>
            <a:noFill/>
          </a:ln>
        </p:spPr>
      </p:pic>
      <p:pic>
        <p:nvPicPr>
          <p:cNvPr id="120" name="Picture 2" descr="http://qrcoder.ru/code/?https%3A%2F%2Fedu.gov.ru%2Fblogsovet%2F&amp;4&amp;0"/>
          <p:cNvPicPr/>
          <p:nvPr/>
        </p:nvPicPr>
        <p:blipFill>
          <a:blip r:embed="rId2"/>
          <a:stretch/>
        </p:blipFill>
        <p:spPr>
          <a:xfrm>
            <a:off x="10068840" y="4684320"/>
            <a:ext cx="1409400" cy="1409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1371600" y="2286000"/>
            <a:ext cx="9600840" cy="3580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4400" spc="-1" strike="noStrike">
                <a:solidFill>
                  <a:srgbClr val="1a2e40"/>
                </a:solidFill>
                <a:latin typeface="Franklin Gothic Book"/>
              </a:rPr>
              <a:t>ВКонтакте</a:t>
            </a:r>
            <a:endParaRPr b="0" lang="en-US" sz="44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en-US" sz="4400" spc="-1" strike="noStrike">
                <a:solidFill>
                  <a:srgbClr val="1a2e40"/>
                </a:solidFill>
                <a:latin typeface="Franklin Gothic Book"/>
              </a:rPr>
              <a:t>Telegram</a:t>
            </a:r>
            <a:endParaRPr b="0" lang="en-US" sz="44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en-US" sz="4400" spc="-1" strike="noStrike">
                <a:solidFill>
                  <a:srgbClr val="1a2e40"/>
                </a:solidFill>
                <a:latin typeface="Franklin Gothic Book"/>
              </a:rPr>
              <a:t>RuTube</a:t>
            </a:r>
            <a:endParaRPr b="0" lang="en-US" sz="44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4400" spc="-1" strike="noStrike">
                <a:solidFill>
                  <a:srgbClr val="1a2e40"/>
                </a:solidFill>
                <a:latin typeface="Franklin Gothic Book"/>
              </a:rPr>
              <a:t>Яндекс.Дзен</a:t>
            </a:r>
            <a:endParaRPr b="0" lang="en-US" sz="4400" spc="-1" strike="noStrike">
              <a:solidFill>
                <a:srgbClr val="1a2e40"/>
              </a:solidFill>
              <a:latin typeface="Franklin Gothic Book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b="0" lang="en-US" sz="4400" spc="-1" strike="noStrike">
              <a:solidFill>
                <a:srgbClr val="1a2e40"/>
              </a:solidFill>
              <a:latin typeface="Franklin Gothic Book"/>
            </a:endParaRPr>
          </a:p>
        </p:txBody>
      </p:sp>
      <p:sp>
        <p:nvSpPr>
          <p:cNvPr id="122" name="CustomShape 2"/>
          <p:cNvSpPr/>
          <p:nvPr/>
        </p:nvSpPr>
        <p:spPr>
          <a:xfrm>
            <a:off x="1020600" y="140400"/>
            <a:ext cx="11171160" cy="191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Franklin Gothic Book"/>
              </a:rPr>
              <a:t>Блог</a:t>
            </a:r>
            <a:r>
              <a:rPr b="0" lang="ru-RU" sz="2400" spc="-1" strike="noStrike">
                <a:solidFill>
                  <a:srgbClr val="000000"/>
                </a:solidFill>
                <a:latin typeface="Franklin Gothic Book"/>
              </a:rPr>
              <a:t> — веб-сайт, основное содержимое которого — регулярно добавляемые человеком записи, содержащие текст, изображения или мультимедиа. Для блогов характерна возможность публикации отзывов (комментариев) посетителями; она делает блоги средой сетевого общения, имеющей ряд преимуществ перед электронной почтой, группами новостей и чатами. 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23" name="Picture 2" descr="ВКонтакте запустит платформу для инди-разработчиков."/>
          <p:cNvPicPr/>
          <p:nvPr/>
        </p:nvPicPr>
        <p:blipFill>
          <a:blip r:embed="rId1"/>
          <a:srcRect l="0" t="19199" r="0" b="18991"/>
          <a:stretch/>
        </p:blipFill>
        <p:spPr>
          <a:xfrm>
            <a:off x="4832640" y="2079360"/>
            <a:ext cx="4571640" cy="1176840"/>
          </a:xfrm>
          <a:prstGeom prst="rect">
            <a:avLst/>
          </a:prstGeom>
          <a:ln>
            <a:noFill/>
          </a:ln>
        </p:spPr>
      </p:pic>
      <p:pic>
        <p:nvPicPr>
          <p:cNvPr id="124" name="Picture 4" descr="Если Telegram показывает постоянный Connection. "/>
          <p:cNvPicPr/>
          <p:nvPr/>
        </p:nvPicPr>
        <p:blipFill>
          <a:blip r:embed="rId2"/>
          <a:srcRect l="5252" t="24424" r="5504" b="23475"/>
          <a:stretch/>
        </p:blipFill>
        <p:spPr>
          <a:xfrm>
            <a:off x="6606360" y="3315600"/>
            <a:ext cx="4080240" cy="1245600"/>
          </a:xfrm>
          <a:prstGeom prst="rect">
            <a:avLst/>
          </a:prstGeom>
          <a:ln>
            <a:noFill/>
          </a:ln>
        </p:spPr>
      </p:pic>
      <p:pic>
        <p:nvPicPr>
          <p:cNvPr id="125" name="Picture 6" descr="↩ 🖼 ⚡ ️Russian streaming platform Rutube working again after cyberattack....."/>
          <p:cNvPicPr/>
          <p:nvPr/>
        </p:nvPicPr>
        <p:blipFill>
          <a:blip r:embed="rId3"/>
          <a:srcRect l="9252" t="30530" r="6000" b="36093"/>
          <a:stretch/>
        </p:blipFill>
        <p:spPr>
          <a:xfrm>
            <a:off x="8317080" y="4620600"/>
            <a:ext cx="3874320" cy="1017000"/>
          </a:xfrm>
          <a:prstGeom prst="rect">
            <a:avLst/>
          </a:prstGeom>
          <a:ln>
            <a:noFill/>
          </a:ln>
        </p:spPr>
      </p:pic>
      <p:pic>
        <p:nvPicPr>
          <p:cNvPr id="126" name="Picture 8" descr="www.euclid.ru "/>
          <p:cNvPicPr/>
          <p:nvPr/>
        </p:nvPicPr>
        <p:blipFill>
          <a:blip r:embed="rId4"/>
          <a:stretch/>
        </p:blipFill>
        <p:spPr>
          <a:xfrm>
            <a:off x="6192720" y="5702400"/>
            <a:ext cx="4571640" cy="875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1371600" y="685800"/>
            <a:ext cx="9600840" cy="14857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89000"/>
              </a:lnSpc>
            </a:pPr>
            <a:r>
              <a:rPr b="0" lang="ru-RU" sz="4400" spc="-1" strike="noStrike">
                <a:solidFill>
                  <a:srgbClr val="1a2e40"/>
                </a:solidFill>
                <a:latin typeface="Franklin Gothic Book"/>
              </a:rPr>
              <a:t>О себе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28" name="TextShape 2"/>
          <p:cNvSpPr txBox="1"/>
          <p:nvPr/>
        </p:nvSpPr>
        <p:spPr>
          <a:xfrm>
            <a:off x="1371600" y="1428840"/>
            <a:ext cx="9600840" cy="3580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3600" spc="-1" strike="noStrike">
                <a:solidFill>
                  <a:srgbClr val="1a2e40"/>
                </a:solidFill>
                <a:latin typeface="Franklin Gothic Book"/>
              </a:rPr>
              <a:t>ТОП личных фактов о Вас</a:t>
            </a:r>
            <a:endParaRPr b="0" lang="en-US" sz="36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3600" spc="-1" strike="noStrike">
                <a:solidFill>
                  <a:srgbClr val="1a2e40"/>
                </a:solidFill>
                <a:latin typeface="Franklin Gothic Book"/>
              </a:rPr>
              <a:t>Ваша история прихода в профессию</a:t>
            </a:r>
            <a:endParaRPr b="0" lang="en-US" sz="36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3600" spc="-1" strike="noStrike">
                <a:solidFill>
                  <a:srgbClr val="1a2e40"/>
                </a:solidFill>
                <a:latin typeface="Franklin Gothic Book"/>
              </a:rPr>
              <a:t>Список Ваших любимых книг</a:t>
            </a:r>
            <a:endParaRPr b="0" lang="en-US" sz="36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3600" spc="-1" strike="noStrike">
                <a:solidFill>
                  <a:srgbClr val="1a2e40"/>
                </a:solidFill>
                <a:latin typeface="Franklin Gothic Book"/>
              </a:rPr>
              <a:t>История из детства, которая повлияла на Ваш характер</a:t>
            </a:r>
            <a:endParaRPr b="0" lang="en-US" sz="36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3600" spc="-1" strike="noStrike">
                <a:solidFill>
                  <a:srgbClr val="1a2e40"/>
                </a:solidFill>
                <a:latin typeface="Franklin Gothic Book"/>
              </a:rPr>
              <a:t>Расскажите о какой-то своей «странности»</a:t>
            </a:r>
            <a:endParaRPr b="0" lang="en-US" sz="36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3600" spc="-1" strike="noStrike">
                <a:solidFill>
                  <a:srgbClr val="1a2e40"/>
                </a:solidFill>
                <a:latin typeface="Franklin Gothic Book"/>
              </a:rPr>
              <a:t>Ваши главные жизненные уроки и учителя</a:t>
            </a:r>
            <a:endParaRPr b="0" lang="en-US" sz="3600" spc="-1" strike="noStrike">
              <a:solidFill>
                <a:srgbClr val="1a2e40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b="0" lang="ru-RU" sz="3600" spc="-1" strike="noStrike">
                <a:solidFill>
                  <a:srgbClr val="1a2e40"/>
                </a:solidFill>
                <a:latin typeface="Franklin Gothic Book"/>
              </a:rPr>
              <a:t>Ваше хобби или занятие вне работы</a:t>
            </a:r>
            <a:endParaRPr b="0" lang="en-US" sz="3600" spc="-1" strike="noStrike">
              <a:solidFill>
                <a:srgbClr val="1a2e40"/>
              </a:solidFill>
              <a:latin typeface="Franklin Gothic Book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671</TotalTime>
  <Application>LibreOffice/6.4.0.3$Windows_x86 LibreOffice_project/b0a288ab3d2d4774cb44b62f04d5d28733ac6df8</Application>
  <Words>440</Words>
  <Paragraphs>93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2022-12-14T06:14:56Z</dcterms:created>
  <dc:creator>Прудаева И.В.</dc:creator>
  <dc:description/>
  <dc:language>ru-RU</dc:language>
  <cp:lastModifiedBy/>
  <dcterms:modified xsi:type="dcterms:W3CDTF">2022-12-23T11:34:45Z</dcterms:modified>
  <cp:revision>28</cp:revision>
  <dc:subject/>
  <dc:title>Учитель от БлОГА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1</vt:i4>
  </property>
  <property fmtid="{D5CDD505-2E9C-101B-9397-08002B2CF9AE}" pid="7" name="Notes">
    <vt:i4>4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18</vt:i4>
  </property>
</Properties>
</file>